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94" r:id="rId3"/>
    <p:sldId id="606" r:id="rId4"/>
    <p:sldId id="607" r:id="rId5"/>
    <p:sldId id="588" r:id="rId6"/>
    <p:sldId id="608" r:id="rId7"/>
    <p:sldId id="609" r:id="rId8"/>
    <p:sldId id="610" r:id="rId9"/>
    <p:sldId id="611" r:id="rId10"/>
    <p:sldId id="613" r:id="rId11"/>
    <p:sldId id="605" r:id="rId12"/>
    <p:sldId id="614" r:id="rId13"/>
    <p:sldId id="615" r:id="rId14"/>
    <p:sldId id="612" r:id="rId15"/>
  </p:sldIdLst>
  <p:sldSz cx="138176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4416" autoAdjust="0"/>
  </p:normalViewPr>
  <p:slideViewPr>
    <p:cSldViewPr>
      <p:cViewPr varScale="1">
        <p:scale>
          <a:sx n="54" d="100"/>
          <a:sy n="54" d="100"/>
        </p:scale>
        <p:origin x="1104" y="66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7A162-7AE0-4734-8329-E6EF15A67CA1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3E08-1F1D-453D-99F1-53E4B2E46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38D01-B6A8-4E40-A11C-85D5B25719CF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2277-9392-41C3-AA11-A5F619BDE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9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50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9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32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71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54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50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54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87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4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40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21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640" y="4404360"/>
            <a:ext cx="96723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5125E9-6101-5A80-5F89-16E1FDA0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652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>
            <a:lvl1pPr>
              <a:defRPr sz="43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>
            <a:lvl1pPr marL="288925" indent="-288925"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>
                <a:latin typeface="Palatino Linotype" panose="02040502050505030304" pitchFamily="18" charset="0"/>
              </a:defRPr>
            </a:lvl1pPr>
            <a:lvl2pPr marL="631825" indent="-227013"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>
                <a:latin typeface="Palatino Linotype" panose="02040502050505030304" pitchFamily="18" charset="0"/>
              </a:defRPr>
            </a:lvl2pPr>
            <a:lvl3pPr marL="973138" indent="-231775">
              <a:buClr>
                <a:schemeClr val="tx2"/>
              </a:buClr>
              <a:buFont typeface="Courier New" panose="02070309020205020404" pitchFamily="49" charset="0"/>
              <a:buChar char="o"/>
              <a:defRPr sz="1600">
                <a:latin typeface="Palatino Linotype" panose="02040502050505030304" pitchFamily="18" charset="0"/>
              </a:defRPr>
            </a:lvl3pPr>
            <a:lvl4pPr marL="1254125" indent="-222250">
              <a:buClr>
                <a:schemeClr val="tx2"/>
              </a:buClr>
              <a:defRPr sz="1400">
                <a:latin typeface="Palatino Linotype" panose="02040502050505030304" pitchFamily="18" charset="0"/>
              </a:defRPr>
            </a:lvl4pPr>
            <a:lvl5pPr marL="1430338" indent="-176213">
              <a:buClr>
                <a:schemeClr val="tx2"/>
              </a:buClr>
              <a:defRPr sz="1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034827" y="7152499"/>
            <a:ext cx="1523369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31035"/>
            <a:ext cx="13817601" cy="489657"/>
            <a:chOff x="0" y="-27384"/>
            <a:chExt cx="9144000" cy="432051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-27384"/>
              <a:ext cx="9137405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MY" sz="1400" b="1" i="1" baseline="0" dirty="0">
                  <a:latin typeface="Palatino Linotype" panose="02040502050505030304" pitchFamily="18" charset="0"/>
                </a:rPr>
                <a:t>Microprocessor &amp; Assembly Language</a:t>
              </a:r>
              <a:endParaRPr lang="en-US" sz="1400" b="1" i="1" dirty="0">
                <a:latin typeface="Palatino Linotype" panose="02040502050505030304" pitchFamily="18" charset="0"/>
              </a:endParaRP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07504" y="404667"/>
              <a:ext cx="9036496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C99503"/>
                  </a:gs>
                  <a:gs pos="60000">
                    <a:schemeClr val="accent1">
                      <a:tint val="44500"/>
                      <a:satMod val="160000"/>
                      <a:alpha val="56000"/>
                      <a:lumMod val="83000"/>
                    </a:schemeClr>
                  </a:gs>
                  <a:gs pos="100000">
                    <a:schemeClr val="tx1">
                      <a:lumMod val="64000"/>
                      <a:lumOff val="36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 userDrawn="1"/>
        </p:nvCxnSpPr>
        <p:spPr>
          <a:xfrm>
            <a:off x="380077" y="1519537"/>
            <a:ext cx="13166263" cy="0"/>
          </a:xfrm>
          <a:prstGeom prst="line">
            <a:avLst/>
          </a:prstGeom>
          <a:ln w="25400" cap="rnd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80077" y="1509937"/>
            <a:ext cx="8507126" cy="350293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Palatino Linotype" panose="02040502050505030304" pitchFamily="18" charset="0"/>
              </a:defRPr>
            </a:lvl1pPr>
            <a:lvl2pPr marL="690563" indent="-233363">
              <a:defRPr sz="1800">
                <a:latin typeface="Palatino Linotype" panose="02040502050505030304" pitchFamily="18" charset="0"/>
              </a:defRPr>
            </a:lvl2pPr>
            <a:lvl3pPr marL="1031875" indent="-234950">
              <a:buFont typeface="Wingdings" panose="05000000000000000000" pitchFamily="2" charset="2"/>
              <a:buChar char="§"/>
              <a:defRPr sz="1600">
                <a:latin typeface="Palatino Linotype" panose="02040502050505030304" pitchFamily="18" charset="0"/>
              </a:defRPr>
            </a:lvl3pPr>
            <a:lvl4pPr marL="1371600" indent="-223838">
              <a:buFont typeface="Arial" panose="020B0604020202020204" pitchFamily="34" charset="0"/>
              <a:buChar char="»"/>
              <a:defRPr sz="1400">
                <a:latin typeface="Palatino Linotype" panose="02040502050505030304" pitchFamily="18" charset="0"/>
              </a:defRPr>
            </a:lvl4pPr>
            <a:lvl5pPr>
              <a:defRPr sz="1506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C473C-E8AC-C4B4-7536-C118F48777B9}"/>
              </a:ext>
            </a:extLst>
          </p:cNvPr>
          <p:cNvSpPr txBox="1"/>
          <p:nvPr userDrawn="1"/>
        </p:nvSpPr>
        <p:spPr>
          <a:xfrm>
            <a:off x="11459" y="0"/>
            <a:ext cx="7174522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University of </a:t>
            </a:r>
            <a:r>
              <a:rPr lang="en-MY" dirty="0" err="1"/>
              <a:t>Basrah</a:t>
            </a:r>
            <a:r>
              <a:rPr lang="en-MY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1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>
            <a:normAutofit/>
          </a:bodyPr>
          <a:lstStyle>
            <a:lvl1pPr>
              <a:defRPr sz="35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 sz="2400">
                <a:latin typeface="Palatino Linotype" panose="02040502050505030304" pitchFamily="18" charset="0"/>
              </a:defRPr>
            </a:lvl1pPr>
            <a:lvl2pPr marL="693680" indent="-236518"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240594" y="7458471"/>
            <a:ext cx="152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8946" y="163218"/>
            <a:ext cx="1365515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C99503"/>
                </a:gs>
                <a:gs pos="60000">
                  <a:schemeClr val="accent1">
                    <a:tint val="44500"/>
                    <a:satMod val="160000"/>
                    <a:alpha val="56000"/>
                    <a:lumMod val="83000"/>
                  </a:schemeClr>
                </a:gs>
                <a:gs pos="100000">
                  <a:schemeClr val="tx1">
                    <a:lumMod val="64000"/>
                    <a:lumOff val="36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880" y="311256"/>
            <a:ext cx="124358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880" y="1813563"/>
            <a:ext cx="124358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880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015" y="7203864"/>
            <a:ext cx="437557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2613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FEE5-8EAD-403C-AFC6-4E09610A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3" r:id="rId3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93D1F3-F9E5-BE62-98E0-BEC3052C7D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08" y="3201036"/>
            <a:ext cx="3146796" cy="311894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8317" y="275623"/>
            <a:ext cx="8784976" cy="2376264"/>
          </a:xfrm>
        </p:spPr>
        <p:txBody>
          <a:bodyPr>
            <a:noAutofit/>
          </a:bodyPr>
          <a:lstStyle/>
          <a:p>
            <a:endParaRPr lang="en-US" sz="4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Special Topics: Microprocessor &amp; Assembly Language</a:t>
            </a:r>
            <a:r>
              <a:rPr lang="ar-IQ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</a:p>
          <a:p>
            <a:r>
              <a:rPr lang="en-MY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lecture</a:t>
            </a:r>
            <a:r>
              <a:rPr lang="ar-IQ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2</a:t>
            </a:r>
            <a:endParaRPr lang="en-US" sz="400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34828" y="6498550"/>
            <a:ext cx="5958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Palatino Linotype" panose="02040502050505030304" pitchFamily="18" charset="0"/>
              </a:rPr>
              <a:t>Instructor: Ghazwan Abdulnabi Al-Ali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6C7A2DF6-9A31-511F-88BB-09CF6F3B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913" y="7138781"/>
            <a:ext cx="9144000" cy="3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7A7A8-CEAC-2140-314E-9152434BFEE5}"/>
              </a:ext>
            </a:extLst>
          </p:cNvPr>
          <p:cNvSpPr txBox="1">
            <a:spLocks noChangeArrowheads="1"/>
          </p:cNvSpPr>
          <p:nvPr/>
        </p:nvSpPr>
        <p:spPr>
          <a:xfrm>
            <a:off x="2117910" y="97057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23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85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47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08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7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3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94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</a:t>
            </a:r>
            <a:r>
              <a:rPr lang="en-US" baseline="30000" dirty="0"/>
              <a:t>rd</a:t>
            </a:r>
            <a:r>
              <a:rPr lang="en-US" dirty="0"/>
              <a:t> Grade</a:t>
            </a:r>
          </a:p>
          <a:p>
            <a:r>
              <a:rPr lang="en-US" dirty="0"/>
              <a:t>Computer Science Dept/ College of Education for Pure Sciences</a:t>
            </a:r>
          </a:p>
        </p:txBody>
      </p:sp>
    </p:spTree>
    <p:extLst>
      <p:ext uri="{BB962C8B-B14F-4D97-AF65-F5344CB8AC3E}">
        <p14:creationId xmlns:p14="http://schemas.microsoft.com/office/powerpoint/2010/main" val="22100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CB9FD1E-9397-BD6B-22FB-B110307A5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/>
              <a:t>EX/ Write a program in assembly language to sum elements from 0-5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51F5827-F450-9F9B-A99F-54926793F5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691468"/>
              </p:ext>
            </p:extLst>
          </p:nvPr>
        </p:nvGraphicFramePr>
        <p:xfrm>
          <a:off x="325438" y="1668616"/>
          <a:ext cx="13166724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3362">
                  <a:extLst>
                    <a:ext uri="{9D8B030D-6E8A-4147-A177-3AD203B41FA5}">
                      <a16:colId xmlns:a16="http://schemas.microsoft.com/office/drawing/2014/main" val="69506096"/>
                    </a:ext>
                  </a:extLst>
                </a:gridCol>
                <a:gridCol w="6583362">
                  <a:extLst>
                    <a:ext uri="{9D8B030D-6E8A-4147-A177-3AD203B41FA5}">
                      <a16:colId xmlns:a16="http://schemas.microsoft.com/office/drawing/2014/main" val="1477124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C++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Assembly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8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 n=5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Sum=0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For( i=0;i &lt;=n ; i++)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{ sum=sum +i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}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mov bl,5</a:t>
                      </a: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mov bh,0</a:t>
                      </a: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mov cl,0</a:t>
                      </a: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rep1:add </a:t>
                      </a: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bh,cl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inc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cl</a:t>
                      </a: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cmp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cl,bl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jle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rep1: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628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228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H.W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140048" y="1941985"/>
            <a:ext cx="12385376" cy="3208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MY" sz="9600" dirty="0"/>
              <a:t>write an assembly program to find x</a:t>
            </a:r>
            <a:r>
              <a:rPr lang="ar-IQ" sz="9600" dirty="0"/>
              <a:t>*</a:t>
            </a:r>
            <a:r>
              <a:rPr lang="en-MY" sz="9600" dirty="0"/>
              <a:t>y using repeated</a:t>
            </a:r>
            <a:br>
              <a:rPr lang="en-MY" sz="9600" dirty="0"/>
            </a:br>
            <a:r>
              <a:rPr lang="en-MY" sz="9600" dirty="0"/>
              <a:t>addition: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911809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CB9FD1E-9397-BD6B-22FB-B110307A5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Solution: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51F5827-F450-9F9B-A99F-54926793F5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26086"/>
              </p:ext>
            </p:extLst>
          </p:nvPr>
        </p:nvGraphicFramePr>
        <p:xfrm>
          <a:off x="325438" y="1668616"/>
          <a:ext cx="13166724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3362">
                  <a:extLst>
                    <a:ext uri="{9D8B030D-6E8A-4147-A177-3AD203B41FA5}">
                      <a16:colId xmlns:a16="http://schemas.microsoft.com/office/drawing/2014/main" val="69506096"/>
                    </a:ext>
                  </a:extLst>
                </a:gridCol>
                <a:gridCol w="6583362">
                  <a:extLst>
                    <a:ext uri="{9D8B030D-6E8A-4147-A177-3AD203B41FA5}">
                      <a16:colId xmlns:a16="http://schemas.microsoft.com/office/drawing/2014/main" val="1477124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Assembly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Assembly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8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mov cl,0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mov bl,5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mov bh,3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mov ah,0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rep1:add ah,bh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inc cl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cmp cl,bl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jl rep1: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mov cl,5</a:t>
                      </a: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mov bh,3</a:t>
                      </a: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mov ah,0</a:t>
                      </a: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rep1:add </a:t>
                      </a: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ah,bh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dec cl</a:t>
                      </a: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cmp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cl,0</a:t>
                      </a:r>
                    </a:p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jg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rep1: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628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556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H.W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140048" y="1941985"/>
            <a:ext cx="12385376" cy="3208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MY" sz="9600" dirty="0"/>
              <a:t>write an assembly program to find x</a:t>
            </a:r>
            <a:r>
              <a:rPr lang="en-US" sz="9600" dirty="0"/>
              <a:t>/</a:t>
            </a:r>
            <a:r>
              <a:rPr lang="en-MY" sz="9600" dirty="0"/>
              <a:t>y using repeated</a:t>
            </a:r>
            <a:br>
              <a:rPr lang="en-MY" sz="9600" dirty="0"/>
            </a:br>
            <a:r>
              <a:rPr lang="en-MY" sz="9600" dirty="0"/>
              <a:t>subtraction :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31086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3380408" y="2441839"/>
            <a:ext cx="8534400" cy="270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US" sz="8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4125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50B622-7A13-564C-7756-9AD63FE1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Segmentation and Segments Register</a:t>
            </a:r>
            <a:endParaRPr lang="en-MY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91451-2BAB-EF4F-6394-3E14745B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Segment (CS).</a:t>
            </a:r>
          </a:p>
          <a:p>
            <a:r>
              <a:rPr lang="en-US" dirty="0"/>
              <a:t>Data Segment (DS).</a:t>
            </a:r>
          </a:p>
          <a:p>
            <a:r>
              <a:rPr lang="en-US" dirty="0"/>
              <a:t>Stack Segment  (SS) .</a:t>
            </a:r>
          </a:p>
          <a:p>
            <a:r>
              <a:rPr lang="en-US" dirty="0"/>
              <a:t>Extra Segment (ES).</a:t>
            </a:r>
            <a:endParaRPr lang="ar-IQ" dirty="0"/>
          </a:p>
          <a:p>
            <a:endParaRPr lang="ar-IQ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5802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78C5A9-959D-B020-0604-CC227D61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Register</a:t>
            </a:r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F3273B-22A0-FDE0-1117-CF80004BD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dirty="0"/>
              <a:t>AX  16 bits</a:t>
            </a:r>
          </a:p>
          <a:p>
            <a:pPr marL="342900" lvl="1" indent="0">
              <a:buNone/>
            </a:pPr>
            <a:r>
              <a:rPr lang="en-US" dirty="0"/>
              <a:t>AL,AH    8bit, 8bit</a:t>
            </a:r>
          </a:p>
          <a:p>
            <a:endParaRPr lang="en-US" dirty="0"/>
          </a:p>
          <a:p>
            <a:r>
              <a:rPr lang="en-US" dirty="0"/>
              <a:t>AX</a:t>
            </a:r>
            <a:endParaRPr lang="ar-IQ" dirty="0"/>
          </a:p>
          <a:p>
            <a:pPr marL="0" indent="0">
              <a:buNone/>
            </a:pPr>
            <a:r>
              <a:rPr lang="en-US" dirty="0"/>
              <a:t>   AH, AL</a:t>
            </a:r>
          </a:p>
          <a:p>
            <a:r>
              <a:rPr lang="en-US" dirty="0"/>
              <a:t>BX</a:t>
            </a:r>
            <a:endParaRPr lang="ar-IQ" dirty="0"/>
          </a:p>
          <a:p>
            <a:pPr marL="0" indent="0">
              <a:buNone/>
            </a:pPr>
            <a:r>
              <a:rPr lang="en-US" dirty="0"/>
              <a:t>   BH,BL</a:t>
            </a:r>
          </a:p>
          <a:p>
            <a:r>
              <a:rPr lang="en-US" dirty="0"/>
              <a:t>CX</a:t>
            </a:r>
          </a:p>
          <a:p>
            <a:pPr marL="0" indent="0">
              <a:buNone/>
            </a:pPr>
            <a:r>
              <a:rPr lang="en-US" dirty="0"/>
              <a:t>   CH,CL</a:t>
            </a:r>
          </a:p>
          <a:p>
            <a:r>
              <a:rPr lang="en-US" dirty="0"/>
              <a:t>DX</a:t>
            </a:r>
          </a:p>
          <a:p>
            <a:pPr marL="0" indent="0">
              <a:buNone/>
            </a:pPr>
            <a:r>
              <a:rPr lang="en-US" dirty="0"/>
              <a:t>     DH,DL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66576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8C75F6-A0E6-F976-961A-92348D24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Language</a:t>
            </a:r>
            <a:endParaRPr lang="en-MY" dirty="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6D2E509E-4BDC-8BAC-720D-4AD57904D7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095556"/>
              </p:ext>
            </p:extLst>
          </p:nvPr>
        </p:nvGraphicFramePr>
        <p:xfrm>
          <a:off x="428080" y="2819400"/>
          <a:ext cx="7416824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2159134865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val="1413295164"/>
                    </a:ext>
                  </a:extLst>
                </a:gridCol>
              </a:tblGrid>
              <a:tr h="383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C++ code</a:t>
                      </a:r>
                      <a:endParaRPr lang="en-MY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ASM</a:t>
                      </a:r>
                      <a:endParaRPr lang="en-MY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2564815"/>
                  </a:ext>
                </a:extLst>
              </a:tr>
              <a:tr h="66677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x=10</a:t>
                      </a:r>
                    </a:p>
                    <a:p>
                      <a:pPr algn="ctr"/>
                      <a:r>
                        <a:rPr lang="en-US" sz="3200" dirty="0"/>
                        <a:t>y=5</a:t>
                      </a:r>
                    </a:p>
                    <a:p>
                      <a:pPr algn="ctr"/>
                      <a:r>
                        <a:rPr lang="en-US" sz="3200" dirty="0"/>
                        <a:t>x=</a:t>
                      </a:r>
                      <a:r>
                        <a:rPr lang="en-US" sz="3200" dirty="0" err="1"/>
                        <a:t>x+y</a:t>
                      </a:r>
                      <a:endParaRPr lang="en-MY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Mov aL,5</a:t>
                      </a:r>
                    </a:p>
                    <a:p>
                      <a:pPr algn="ctr"/>
                      <a:r>
                        <a:rPr lang="en-US" sz="3200" dirty="0"/>
                        <a:t>Mov bL,4</a:t>
                      </a:r>
                    </a:p>
                    <a:p>
                      <a:pPr algn="ctr"/>
                      <a:r>
                        <a:rPr lang="en-US" sz="3200" dirty="0"/>
                        <a:t>Add </a:t>
                      </a:r>
                      <a:r>
                        <a:rPr lang="en-US" sz="3200" dirty="0" err="1"/>
                        <a:t>aL,bL</a:t>
                      </a:r>
                      <a:endParaRPr lang="en-MY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9081860"/>
                  </a:ext>
                </a:extLst>
              </a:tr>
            </a:tbl>
          </a:graphicData>
        </a:graphic>
      </p:graphicFrame>
      <p:pic>
        <p:nvPicPr>
          <p:cNvPr id="1028" name="Picture 4" descr="Learn Assembly Language Programming with ARM">
            <a:extLst>
              <a:ext uri="{FF2B5EF4-FFF2-40B4-BE49-F238E27FC236}">
                <a16:creationId xmlns:a16="http://schemas.microsoft.com/office/drawing/2014/main" id="{5FDA93F8-26A4-A776-3C2B-38A347A40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755" y="2013992"/>
            <a:ext cx="5356845" cy="422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94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66C120C-38B5-1EBF-9F08-2C6D3D480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arithmetic operations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ED8EB41-F97E-2295-63B1-1E3F56DD6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74F8AFE3-1B75-6FE3-955A-F92430FADB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747338"/>
              </p:ext>
            </p:extLst>
          </p:nvPr>
        </p:nvGraphicFramePr>
        <p:xfrm>
          <a:off x="1724224" y="2734072"/>
          <a:ext cx="9211734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0578">
                  <a:extLst>
                    <a:ext uri="{9D8B030D-6E8A-4147-A177-3AD203B41FA5}">
                      <a16:colId xmlns:a16="http://schemas.microsoft.com/office/drawing/2014/main" val="232935872"/>
                    </a:ext>
                  </a:extLst>
                </a:gridCol>
                <a:gridCol w="3070578">
                  <a:extLst>
                    <a:ext uri="{9D8B030D-6E8A-4147-A177-3AD203B41FA5}">
                      <a16:colId xmlns:a16="http://schemas.microsoft.com/office/drawing/2014/main" val="309036237"/>
                    </a:ext>
                  </a:extLst>
                </a:gridCol>
                <a:gridCol w="3070578">
                  <a:extLst>
                    <a:ext uri="{9D8B030D-6E8A-4147-A177-3AD203B41FA5}">
                      <a16:colId xmlns:a16="http://schemas.microsoft.com/office/drawing/2014/main" val="20466919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 </a:t>
                      </a:r>
                      <a:r>
                        <a:rPr lang="en-US" dirty="0" err="1"/>
                        <a:t>al,bl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X=</a:t>
                      </a:r>
                      <a:r>
                        <a:rPr lang="en-US" dirty="0" err="1"/>
                        <a:t>x+y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510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sub </a:t>
                      </a:r>
                      <a:r>
                        <a:rPr lang="en-US" dirty="0" err="1"/>
                        <a:t>al,bl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X=x-y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53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inc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Inc cl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++</a:t>
                      </a:r>
                    </a:p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=i+1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69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970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72BBCC3-AB5D-FD32-2619-3E2C0B814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compare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135475F-F54D-A671-88DA-95C6E6113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 </a:t>
            </a:r>
            <a:r>
              <a:rPr lang="en-US" dirty="0" err="1"/>
              <a:t>bh,ch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jmp</a:t>
            </a:r>
            <a:r>
              <a:rPr lang="en-US" dirty="0"/>
              <a:t> 100</a:t>
            </a:r>
          </a:p>
          <a:p>
            <a:r>
              <a:rPr lang="en-US" dirty="0"/>
              <a:t>JE</a:t>
            </a:r>
          </a:p>
          <a:p>
            <a:r>
              <a:rPr lang="en-US" dirty="0"/>
              <a:t>JG</a:t>
            </a:r>
          </a:p>
          <a:p>
            <a:r>
              <a:rPr lang="en-US" dirty="0"/>
              <a:t>JEG</a:t>
            </a:r>
          </a:p>
          <a:p>
            <a:r>
              <a:rPr lang="en-US" dirty="0"/>
              <a:t>JL</a:t>
            </a:r>
          </a:p>
          <a:p>
            <a:r>
              <a:rPr lang="en-US" dirty="0"/>
              <a:t>JLE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4796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ACDBC-D0B8-7013-4804-62EE6A170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control structures using in assembly language</a:t>
            </a:r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21C759-AAA3-5EDC-3325-6E13B8AA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if</a:t>
            </a:r>
          </a:p>
          <a:p>
            <a:pPr marL="0" indent="0">
              <a:buNone/>
            </a:pPr>
            <a:endParaRPr lang="en-MY" dirty="0"/>
          </a:p>
        </p:txBody>
      </p: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B176553E-428C-5230-6BB1-99B5221822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998679"/>
              </p:ext>
            </p:extLst>
          </p:nvPr>
        </p:nvGraphicFramePr>
        <p:xfrm>
          <a:off x="271260" y="2734072"/>
          <a:ext cx="1316672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3362">
                  <a:extLst>
                    <a:ext uri="{9D8B030D-6E8A-4147-A177-3AD203B41FA5}">
                      <a16:colId xmlns:a16="http://schemas.microsoft.com/office/drawing/2014/main" val="69506096"/>
                    </a:ext>
                  </a:extLst>
                </a:gridCol>
                <a:gridCol w="6583362">
                  <a:extLst>
                    <a:ext uri="{9D8B030D-6E8A-4147-A177-3AD203B41FA5}">
                      <a16:colId xmlns:a16="http://schemas.microsoft.com/office/drawing/2014/main" val="1477124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C++ structures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Assembly structures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8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If(Condition)</a:t>
                      </a:r>
                    </a:p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Statment1</a:t>
                      </a:r>
                    </a:p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Else</a:t>
                      </a:r>
                    </a:p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Statment2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cmp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Reg1,Reg2</a:t>
                      </a:r>
                    </a:p>
                    <a:p>
                      <a:pPr algn="ctr"/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(je ,</a:t>
                      </a: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jl,jle,jg,jge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,…)  if1</a:t>
                      </a:r>
                    </a:p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Statment2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jmp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Continue1</a:t>
                      </a:r>
                    </a:p>
                    <a:p>
                      <a:pPr algn="ctr"/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if1: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Statment1</a:t>
                      </a:r>
                    </a:p>
                    <a:p>
                      <a:pPr algn="ctr"/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continue1: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628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887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CB9FD1E-9397-BD6B-22FB-B110307A5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3200" dirty="0"/>
              <a:t>EX: Write a program in assembly language to find the max of two elements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51F5827-F450-9F9B-A99F-54926793F5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080868"/>
              </p:ext>
            </p:extLst>
          </p:nvPr>
        </p:nvGraphicFramePr>
        <p:xfrm>
          <a:off x="325438" y="1668616"/>
          <a:ext cx="13166724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3362">
                  <a:extLst>
                    <a:ext uri="{9D8B030D-6E8A-4147-A177-3AD203B41FA5}">
                      <a16:colId xmlns:a16="http://schemas.microsoft.com/office/drawing/2014/main" val="69506096"/>
                    </a:ext>
                  </a:extLst>
                </a:gridCol>
                <a:gridCol w="6583362">
                  <a:extLst>
                    <a:ext uri="{9D8B030D-6E8A-4147-A177-3AD203B41FA5}">
                      <a16:colId xmlns:a16="http://schemas.microsoft.com/office/drawing/2014/main" val="1477124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C++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Assembly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8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X=5</a:t>
                      </a:r>
                    </a:p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Y=3</a:t>
                      </a:r>
                    </a:p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If(x&gt;=y)</a:t>
                      </a:r>
                    </a:p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Max=x</a:t>
                      </a:r>
                    </a:p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Else</a:t>
                      </a:r>
                    </a:p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Max=y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mov al,5</a:t>
                      </a:r>
                    </a:p>
                    <a:p>
                      <a:pPr algn="ctr"/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mov bl,3</a:t>
                      </a:r>
                    </a:p>
                    <a:p>
                      <a:pPr algn="ctr"/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cmp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al,bl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jge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if1</a:t>
                      </a:r>
                    </a:p>
                    <a:p>
                      <a:pPr algn="ctr"/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mov </a:t>
                      </a: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ah,bl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jmp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cont1</a:t>
                      </a:r>
                    </a:p>
                    <a:p>
                      <a:pPr algn="ctr"/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if1:mov </a:t>
                      </a:r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ah,al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cont1: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628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68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CB9FD1E-9397-BD6B-22FB-B110307A5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in assembly language</a:t>
            </a:r>
            <a:endParaRPr lang="en-MY" dirty="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51F5827-F450-9F9B-A99F-54926793F5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41192"/>
              </p:ext>
            </p:extLst>
          </p:nvPr>
        </p:nvGraphicFramePr>
        <p:xfrm>
          <a:off x="325438" y="1668616"/>
          <a:ext cx="1316672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3362">
                  <a:extLst>
                    <a:ext uri="{9D8B030D-6E8A-4147-A177-3AD203B41FA5}">
                      <a16:colId xmlns:a16="http://schemas.microsoft.com/office/drawing/2014/main" val="69506096"/>
                    </a:ext>
                  </a:extLst>
                </a:gridCol>
                <a:gridCol w="6583362">
                  <a:extLst>
                    <a:ext uri="{9D8B030D-6E8A-4147-A177-3AD203B41FA5}">
                      <a16:colId xmlns:a16="http://schemas.microsoft.com/office/drawing/2014/main" val="1477124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C++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Assembly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8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 n=5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For( i=0;i &lt;=n ; i++)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{ Statements</a:t>
                      </a:r>
                    </a:p>
                    <a:p>
                      <a:pPr algn="ctr"/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}</a:t>
                      </a:r>
                      <a:endParaRPr lang="en-MY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mov reg1,5</a:t>
                      </a:r>
                    </a:p>
                    <a:p>
                      <a:pPr algn="ctr"/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mov cl,0</a:t>
                      </a:r>
                    </a:p>
                    <a:p>
                      <a:pPr algn="ctr"/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rep1:</a:t>
                      </a:r>
                      <a:r>
                        <a:rPr lang="pt-BR" sz="4000" dirty="0">
                          <a:solidFill>
                            <a:schemeClr val="tx1"/>
                          </a:solidFill>
                        </a:rPr>
                        <a:t>Statements</a:t>
                      </a:r>
                    </a:p>
                    <a:p>
                      <a:pPr algn="ctr"/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inc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cl</a:t>
                      </a:r>
                    </a:p>
                    <a:p>
                      <a:pPr algn="ctr"/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cmp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cl,reg1</a:t>
                      </a:r>
                    </a:p>
                    <a:p>
                      <a:pPr algn="ctr"/>
                      <a:r>
                        <a:rPr lang="en-MY" sz="4000" dirty="0" err="1">
                          <a:solidFill>
                            <a:schemeClr val="tx1"/>
                          </a:solidFill>
                        </a:rPr>
                        <a:t>jle</a:t>
                      </a:r>
                      <a:r>
                        <a:rPr lang="en-MY" sz="4000" dirty="0">
                          <a:solidFill>
                            <a:schemeClr val="tx1"/>
                          </a:solidFill>
                        </a:rPr>
                        <a:t> rep1: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628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994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14508</TotalTime>
  <Words>493</Words>
  <Application>Microsoft Office PowerPoint</Application>
  <PresentationFormat>Custom</PresentationFormat>
  <Paragraphs>147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Palatino Linotype</vt:lpstr>
      <vt:lpstr>Wingdings</vt:lpstr>
      <vt:lpstr>Office Theme</vt:lpstr>
      <vt:lpstr>PowerPoint Presentation</vt:lpstr>
      <vt:lpstr>Memory Segmentation and Segments Register</vt:lpstr>
      <vt:lpstr>Data Register</vt:lpstr>
      <vt:lpstr>Assembly Language</vt:lpstr>
      <vt:lpstr>arithmetic operations</vt:lpstr>
      <vt:lpstr>compare</vt:lpstr>
      <vt:lpstr>Implementing control structures using in assembly language</vt:lpstr>
      <vt:lpstr>EX: Write a program in assembly language to find the max of two elements</vt:lpstr>
      <vt:lpstr>For in assembly language</vt:lpstr>
      <vt:lpstr>EX/ Write a program in assembly language to sum elements from 0-5</vt:lpstr>
      <vt:lpstr>H.W </vt:lpstr>
      <vt:lpstr>Solution:</vt:lpstr>
      <vt:lpstr>H.W </vt:lpstr>
      <vt:lpstr>PowerPoint Presentation</vt:lpstr>
    </vt:vector>
  </TitlesOfParts>
  <Company>Sheridan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Vakanski Aleksandar</dc:creator>
  <cp:lastModifiedBy>Al Ali Ghazwan Abdulnabi Abood</cp:lastModifiedBy>
  <cp:revision>2863</cp:revision>
  <cp:lastPrinted>2016-01-16T17:38:40Z</cp:lastPrinted>
  <dcterms:created xsi:type="dcterms:W3CDTF">2014-06-16T13:46:25Z</dcterms:created>
  <dcterms:modified xsi:type="dcterms:W3CDTF">2023-01-03T12:14:44Z</dcterms:modified>
</cp:coreProperties>
</file>